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686" r:id="rId4"/>
    <p:sldId id="566" r:id="rId5"/>
    <p:sldId id="391" r:id="rId6"/>
    <p:sldId id="675" r:id="rId7"/>
    <p:sldId id="676" r:id="rId8"/>
    <p:sldId id="677" r:id="rId9"/>
    <p:sldId id="684" r:id="rId10"/>
    <p:sldId id="687" r:id="rId11"/>
    <p:sldId id="688" r:id="rId12"/>
    <p:sldId id="689" r:id="rId13"/>
    <p:sldId id="690" r:id="rId14"/>
    <p:sldId id="691" r:id="rId15"/>
    <p:sldId id="692"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What Shall I Do to Inherit Eternal Life?</a:t>
            </a:r>
          </a:p>
          <a:p>
            <a:pPr algn="ctr"/>
            <a:r>
              <a:rPr lang="en-US" sz="4000" b="1" dirty="0">
                <a:latin typeface="Candara" panose="020E0502030303020204" pitchFamily="34" charset="0"/>
              </a:rPr>
              <a:t>Mark 10:23-31 (Part 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16:11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938992"/>
          </a:xfrm>
          <a:prstGeom prst="rect">
            <a:avLst/>
          </a:prstGeom>
          <a:noFill/>
        </p:spPr>
        <p:txBody>
          <a:bodyPr wrap="square" rtlCol="0">
            <a:spAutoFit/>
          </a:bodyPr>
          <a:lstStyle/>
          <a:p>
            <a:pPr algn="just"/>
            <a:r>
              <a:rPr lang="en-US" sz="4000" i="1" dirty="0"/>
              <a:t>“You will make known to me the path of life; In Your presence is fullness of joy; In Your right hand there are pleasures forever.”</a:t>
            </a:r>
          </a:p>
        </p:txBody>
      </p:sp>
    </p:spTree>
    <p:extLst>
      <p:ext uri="{BB962C8B-B14F-4D97-AF65-F5344CB8AC3E}">
        <p14:creationId xmlns:p14="http://schemas.microsoft.com/office/powerpoint/2010/main" val="17564352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10:10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323439"/>
          </a:xfrm>
          <a:prstGeom prst="rect">
            <a:avLst/>
          </a:prstGeom>
          <a:noFill/>
        </p:spPr>
        <p:txBody>
          <a:bodyPr wrap="square" rtlCol="0">
            <a:spAutoFit/>
          </a:bodyPr>
          <a:lstStyle/>
          <a:p>
            <a:pPr algn="just"/>
            <a:r>
              <a:rPr lang="en-US" sz="4000" i="1" dirty="0"/>
              <a:t>“I came that they may have life, and have it abundantly.”</a:t>
            </a:r>
            <a:r>
              <a:rPr lang="en-US" sz="4000" dirty="0"/>
              <a:t> </a:t>
            </a:r>
            <a:endParaRPr lang="en-US" sz="4000" i="1" dirty="0"/>
          </a:p>
        </p:txBody>
      </p:sp>
    </p:spTree>
    <p:extLst>
      <p:ext uri="{BB962C8B-B14F-4D97-AF65-F5344CB8AC3E}">
        <p14:creationId xmlns:p14="http://schemas.microsoft.com/office/powerpoint/2010/main" val="17568840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3:7-8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970318"/>
          </a:xfrm>
          <a:prstGeom prst="rect">
            <a:avLst/>
          </a:prstGeom>
          <a:noFill/>
        </p:spPr>
        <p:txBody>
          <a:bodyPr wrap="square" rtlCol="0">
            <a:spAutoFit/>
          </a:bodyPr>
          <a:lstStyle/>
          <a:p>
            <a:pPr algn="just"/>
            <a:r>
              <a:rPr lang="en-US" sz="3600" i="1" dirty="0"/>
              <a:t>7 But whatever things were gain to me, those things I have counted as loss for the sake of Christ. 8 More than that, I count all things to be loss in view of the surpassing value of knowing Christ Jesus my Lord, for whom I have suffered the loss of all things, and count them but rubbish so that I may gain Christ…</a:t>
            </a:r>
            <a:endParaRPr lang="en-US" sz="3600" dirty="0"/>
          </a:p>
        </p:txBody>
      </p:sp>
    </p:spTree>
    <p:extLst>
      <p:ext uri="{BB962C8B-B14F-4D97-AF65-F5344CB8AC3E}">
        <p14:creationId xmlns:p14="http://schemas.microsoft.com/office/powerpoint/2010/main" val="31066957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discovery of rewards </a:t>
            </a:r>
            <a:r>
              <a:rPr lang="en-US" sz="3800" b="1" cap="none" baseline="30000" dirty="0">
                <a:solidFill>
                  <a:srgbClr val="00B0F0"/>
                </a:solidFill>
                <a:latin typeface="+mn-lt"/>
              </a:rPr>
              <a:t>(10:28-31)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46876"/>
            <a:ext cx="11590636" cy="3724096"/>
          </a:xfrm>
          <a:prstGeom prst="rect">
            <a:avLst/>
          </a:prstGeom>
          <a:noFill/>
        </p:spPr>
        <p:txBody>
          <a:bodyPr wrap="square" rtlCol="0">
            <a:spAutoFit/>
          </a:bodyPr>
          <a:lstStyle/>
          <a:p>
            <a:pPr marL="514350" indent="-514350">
              <a:buAutoNum type="alphaUcPeriod"/>
            </a:pPr>
            <a:r>
              <a:rPr lang="en-US" sz="3200" b="1" dirty="0"/>
              <a:t>Angst – again! (28) </a:t>
            </a:r>
            <a:endParaRPr lang="en-US" sz="2400" b="1" i="1" dirty="0"/>
          </a:p>
          <a:p>
            <a:pPr marL="914400" lvl="1" indent="-457200">
              <a:buFont typeface="Wingdings" panose="05000000000000000000" pitchFamily="2" charset="2"/>
              <a:buChar char="§"/>
            </a:pPr>
            <a:r>
              <a:rPr lang="en-US" sz="2800" dirty="0"/>
              <a:t>What of those who give up everything for Jesus? What benefit is theirs?</a:t>
            </a:r>
          </a:p>
          <a:p>
            <a:pPr marL="514350" indent="-514350">
              <a:buFont typeface="+mj-lt"/>
              <a:buAutoNum type="alphaUcPeriod"/>
            </a:pPr>
            <a:r>
              <a:rPr lang="en-US" sz="3200" b="1" dirty="0"/>
              <a:t>An assuring word (29-30)</a:t>
            </a:r>
          </a:p>
          <a:p>
            <a:pPr marL="971550" lvl="1" indent="-514350">
              <a:buFont typeface="Wingdings" panose="05000000000000000000" pitchFamily="2" charset="2"/>
              <a:buChar char="§"/>
            </a:pPr>
            <a:r>
              <a:rPr lang="en-US" sz="2800" dirty="0"/>
              <a:t>Following Jesus has benefits both now and forever</a:t>
            </a:r>
          </a:p>
          <a:p>
            <a:pPr marL="514350" indent="-514350">
              <a:buFont typeface="+mj-lt"/>
              <a:buAutoNum type="alphaUcPeriod"/>
            </a:pPr>
            <a:r>
              <a:rPr lang="en-US" sz="3200" b="1" dirty="0"/>
              <a:t>An alert (31)</a:t>
            </a:r>
          </a:p>
          <a:p>
            <a:pPr marL="971550" lvl="1" indent="-514350" algn="just">
              <a:buFont typeface="Wingdings" panose="05000000000000000000" pitchFamily="2" charset="2"/>
              <a:buChar char="§"/>
            </a:pPr>
            <a:r>
              <a:rPr lang="en-US" sz="2800" dirty="0"/>
              <a:t>Those who are first in this world’s way of measuring things finish last in the race to Heaven</a:t>
            </a:r>
            <a:endParaRPr lang="en-US" sz="2800" b="1" dirty="0"/>
          </a:p>
        </p:txBody>
      </p:sp>
    </p:spTree>
    <p:extLst>
      <p:ext uri="{BB962C8B-B14F-4D97-AF65-F5344CB8AC3E}">
        <p14:creationId xmlns:p14="http://schemas.microsoft.com/office/powerpoint/2010/main" val="378580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750"/>
                                        <p:tgtEl>
                                          <p:spTgt spid="7">
                                            <p:txEl>
                                              <p:pRg st="4" end="4"/>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7">
                                            <p:txEl>
                                              <p:pRg st="5" end="5"/>
                                            </p:txEl>
                                          </p:spTgt>
                                        </p:tgtEl>
                                        <p:attrNameLst>
                                          <p:attrName>style.visibility</p:attrName>
                                        </p:attrNameLst>
                                      </p:cBhvr>
                                      <p:to>
                                        <p:strVal val="visible"/>
                                      </p:to>
                                    </p:set>
                                    <p:animEffect transition="in" filter="fade">
                                      <p:cBhvr>
                                        <p:cTn id="11" dur="17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John 5:12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200329"/>
          </a:xfrm>
          <a:prstGeom prst="rect">
            <a:avLst/>
          </a:prstGeom>
          <a:noFill/>
        </p:spPr>
        <p:txBody>
          <a:bodyPr wrap="square" rtlCol="0">
            <a:spAutoFit/>
          </a:bodyPr>
          <a:lstStyle/>
          <a:p>
            <a:pPr algn="just"/>
            <a:r>
              <a:rPr lang="en-US" sz="3600" i="1" dirty="0"/>
              <a:t>“He who has the Son has the life; he who does not have the Son of God does not have the life”</a:t>
            </a:r>
            <a:r>
              <a:rPr lang="en-US" sz="3600" dirty="0"/>
              <a:t> </a:t>
            </a:r>
            <a:endParaRPr lang="en-US" sz="3600" i="1" dirty="0"/>
          </a:p>
        </p:txBody>
      </p:sp>
    </p:spTree>
    <p:extLst>
      <p:ext uri="{BB962C8B-B14F-4D97-AF65-F5344CB8AC3E}">
        <p14:creationId xmlns:p14="http://schemas.microsoft.com/office/powerpoint/2010/main" val="17451229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What Shall I Do to Inherit Eternal Life?</a:t>
            </a:r>
          </a:p>
          <a:p>
            <a:pPr algn="ctr"/>
            <a:r>
              <a:rPr lang="en-US" sz="4000" b="1" dirty="0">
                <a:latin typeface="Candara" panose="020E0502030303020204" pitchFamily="34" charset="0"/>
              </a:rPr>
              <a:t>Mark 10:23-31 (Part 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374680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10:23-27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509200"/>
          </a:xfrm>
          <a:prstGeom prst="rect">
            <a:avLst/>
          </a:prstGeom>
          <a:noFill/>
        </p:spPr>
        <p:txBody>
          <a:bodyPr wrap="square" rtlCol="0">
            <a:spAutoFit/>
          </a:bodyPr>
          <a:lstStyle/>
          <a:p>
            <a:pPr algn="just"/>
            <a:r>
              <a:rPr lang="en-US" sz="3200" i="1" dirty="0"/>
              <a:t>23 And Jesus, looking around, said to His disciples, "How hard it will be for those who are wealthy to enter the kingdom of God!" 24 The disciples were amazed at His words. But Jesus answered again and said to them, "Children, how hard it is to enter the kingdom of God! 25 "It is easier for a camel to go through the eye of a needle than for a rich man to enter the kingdom of God." 26 They were even more astonished and said to Him, "Then who can be saved?" 27 Looking at them, Jesus said, "With people it is impossible, but not with God; for all things are possible with God."</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10:28-31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16758"/>
          </a:xfrm>
          <a:prstGeom prst="rect">
            <a:avLst/>
          </a:prstGeom>
          <a:noFill/>
        </p:spPr>
        <p:txBody>
          <a:bodyPr wrap="square" rtlCol="0">
            <a:spAutoFit/>
          </a:bodyPr>
          <a:lstStyle/>
          <a:p>
            <a:pPr algn="just"/>
            <a:r>
              <a:rPr lang="en-US" sz="3200" i="1" dirty="0"/>
              <a:t>28 Peter began to say to Him, "Behold, we have left everything and followed You." 29 Jesus said, "Truly I say to you, there is no one who has left house or brothers or sisters or mother or father or children or farms, for My sake and for the gospel's sake, 30 but that he will receive a hundred times as much now in the present age, houses and brothers and sisters and mothers and children and farms, along with persecutions; and in the age to come, eternal life. 31 "But many who are first will be last, and the last, first." </a:t>
            </a:r>
            <a:endParaRPr lang="en-US" sz="3200" dirty="0"/>
          </a:p>
        </p:txBody>
      </p:sp>
    </p:spTree>
    <p:extLst>
      <p:ext uri="{BB962C8B-B14F-4D97-AF65-F5344CB8AC3E}">
        <p14:creationId xmlns:p14="http://schemas.microsoft.com/office/powerpoint/2010/main" val="26362935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ctr"/>
            <a:r>
              <a:rPr lang="en-US" sz="4000" i="1" dirty="0"/>
              <a:t>How do you respond to what God has accomplished for you by the work of His Son, Jesus Christ? </a:t>
            </a:r>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danger of riches </a:t>
            </a:r>
            <a:r>
              <a:rPr lang="en-US" sz="3800" b="1" cap="none" baseline="30000" dirty="0">
                <a:solidFill>
                  <a:srgbClr val="00B0F0"/>
                </a:solidFill>
                <a:latin typeface="+mn-lt"/>
              </a:rPr>
              <a:t>(10:23-25)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62277"/>
            <a:ext cx="11590636" cy="5816977"/>
          </a:xfrm>
          <a:prstGeom prst="rect">
            <a:avLst/>
          </a:prstGeom>
          <a:noFill/>
        </p:spPr>
        <p:txBody>
          <a:bodyPr wrap="square" rtlCol="0">
            <a:spAutoFit/>
          </a:bodyPr>
          <a:lstStyle/>
          <a:p>
            <a:pPr marL="514350" indent="-514350">
              <a:buAutoNum type="alphaUcPeriod"/>
            </a:pPr>
            <a:r>
              <a:rPr lang="en-US" sz="3200" b="1" dirty="0"/>
              <a:t>Amazement (23-24)</a:t>
            </a:r>
          </a:p>
          <a:p>
            <a:pPr marL="971550" lvl="1" indent="-514350" algn="just">
              <a:buFont typeface="Wingdings" panose="05000000000000000000" pitchFamily="2" charset="2"/>
              <a:buChar char="§"/>
            </a:pPr>
            <a:r>
              <a:rPr lang="en-US" sz="2800" dirty="0"/>
              <a:t>What Jesus says runs contrary to what Jewish culture believed and taught</a:t>
            </a:r>
          </a:p>
          <a:p>
            <a:pPr marL="971550" lvl="1" indent="-514350" algn="just">
              <a:buFont typeface="Wingdings" panose="05000000000000000000" pitchFamily="2" charset="2"/>
              <a:buChar char="§"/>
            </a:pPr>
            <a:r>
              <a:rPr lang="en-US" sz="2800" dirty="0"/>
              <a:t>Riches (personal) were the “sign” that a person was right with God.</a:t>
            </a:r>
          </a:p>
          <a:p>
            <a:pPr marL="971550" lvl="1" indent="-514350" algn="just">
              <a:buFont typeface="Wingdings" panose="05000000000000000000" pitchFamily="2" charset="2"/>
              <a:buChar char="§"/>
            </a:pPr>
            <a:r>
              <a:rPr lang="en-US" sz="2800" dirty="0"/>
              <a:t>It is not simply with difficulty the wealthy are saved; it is impossible (v. 25) </a:t>
            </a:r>
          </a:p>
          <a:p>
            <a:pPr marL="971550" lvl="1" indent="-514350" algn="just">
              <a:buFont typeface="Wingdings" panose="05000000000000000000" pitchFamily="2" charset="2"/>
              <a:buChar char="§"/>
            </a:pPr>
            <a:r>
              <a:rPr lang="en-US" sz="2800" dirty="0"/>
              <a:t>Wealthy = defined as those who trust in what they have accumulated for happiness, peace and a future. Not the possession of things; but being possessed by things.</a:t>
            </a:r>
          </a:p>
          <a:p>
            <a:pPr marL="514350" indent="-514350">
              <a:buAutoNum type="alphaUcPeriod"/>
            </a:pPr>
            <a:r>
              <a:rPr lang="en-US" sz="3200" b="1" dirty="0"/>
              <a:t>Analogy (24b-25)</a:t>
            </a:r>
          </a:p>
          <a:p>
            <a:pPr marL="971550" lvl="1" indent="-514350">
              <a:buFont typeface="Wingdings" panose="05000000000000000000" pitchFamily="2" charset="2"/>
              <a:buChar char="§"/>
            </a:pPr>
            <a:r>
              <a:rPr lang="en-US" sz="2800" dirty="0"/>
              <a:t>Children (term of endearment) – a call to humility and dependence (in contrast to the “wealthy”)</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4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par>
                          <p:cTn id="12" fill="hold">
                            <p:stCondLst>
                              <p:cond delay="11000"/>
                            </p:stCondLst>
                            <p:childTnLst>
                              <p:par>
                                <p:cTn id="13" presetID="10" presetClass="entr" presetSubtype="0" fill="hold" nodeType="afterEffect">
                                  <p:stCondLst>
                                    <p:cond delay="3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750"/>
                                        <p:tgtEl>
                                          <p:spTgt spid="7">
                                            <p:txEl>
                                              <p:pRg st="2" end="2"/>
                                            </p:txEl>
                                          </p:spTgt>
                                        </p:tgtEl>
                                      </p:cBhvr>
                                    </p:animEffect>
                                  </p:childTnLst>
                                </p:cTn>
                              </p:par>
                            </p:childTnLst>
                          </p:cTn>
                        </p:par>
                        <p:par>
                          <p:cTn id="16" fill="hold">
                            <p:stCondLst>
                              <p:cond delay="16000"/>
                            </p:stCondLst>
                            <p:childTnLst>
                              <p:par>
                                <p:cTn id="17" presetID="10" presetClass="entr" presetSubtype="0" fill="hold" nodeType="afterEffect">
                                  <p:stCondLst>
                                    <p:cond delay="325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750"/>
                                        <p:tgtEl>
                                          <p:spTgt spid="7">
                                            <p:txEl>
                                              <p:pRg st="3" end="3"/>
                                            </p:txEl>
                                          </p:spTgt>
                                        </p:tgtEl>
                                      </p:cBhvr>
                                    </p:animEffect>
                                  </p:childTnLst>
                                </p:cTn>
                              </p:par>
                            </p:childTnLst>
                          </p:cTn>
                        </p:par>
                        <p:par>
                          <p:cTn id="20" fill="hold">
                            <p:stCondLst>
                              <p:cond delay="21000"/>
                            </p:stCondLst>
                            <p:childTnLst>
                              <p:par>
                                <p:cTn id="21" presetID="10" presetClass="entr" presetSubtype="0" fill="hold" nodeType="afterEffect">
                                  <p:stCondLst>
                                    <p:cond delay="325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75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1750"/>
                                        <p:tgtEl>
                                          <p:spTgt spid="7">
                                            <p:txEl>
                                              <p:pRg st="5" end="5"/>
                                            </p:txEl>
                                          </p:spTgt>
                                        </p:tgtEl>
                                      </p:cBhvr>
                                    </p:animEffect>
                                  </p:childTnLst>
                                </p:cTn>
                              </p:par>
                            </p:childTnLst>
                          </p:cTn>
                        </p:par>
                        <p:par>
                          <p:cTn id="29" fill="hold">
                            <p:stCondLst>
                              <p:cond delay="1750"/>
                            </p:stCondLst>
                            <p:childTnLst>
                              <p:par>
                                <p:cTn id="30" presetID="10" presetClass="entr" presetSubtype="0" fill="hold" nodeType="afterEffect">
                                  <p:stCondLst>
                                    <p:cond delay="225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7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depth of redemption </a:t>
            </a:r>
            <a:r>
              <a:rPr lang="en-US" sz="3800" b="1" cap="none" baseline="30000" dirty="0">
                <a:solidFill>
                  <a:srgbClr val="00B0F0"/>
                </a:solidFill>
                <a:latin typeface="+mn-lt"/>
              </a:rPr>
              <a:t>(10:26-27)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006843"/>
            <a:ext cx="11590636" cy="2185214"/>
          </a:xfrm>
          <a:prstGeom prst="rect">
            <a:avLst/>
          </a:prstGeom>
          <a:noFill/>
        </p:spPr>
        <p:txBody>
          <a:bodyPr wrap="square" rtlCol="0">
            <a:spAutoFit/>
          </a:bodyPr>
          <a:lstStyle/>
          <a:p>
            <a:pPr marL="514350" indent="-514350">
              <a:buAutoNum type="alphaUcPeriod"/>
            </a:pPr>
            <a:r>
              <a:rPr lang="en-US" sz="3200" b="1" dirty="0"/>
              <a:t>The angst (26)</a:t>
            </a:r>
          </a:p>
          <a:p>
            <a:pPr marL="971550" lvl="1" indent="-514350">
              <a:buFont typeface="Wingdings" panose="05000000000000000000" pitchFamily="2" charset="2"/>
              <a:buChar char="§"/>
            </a:pPr>
            <a:r>
              <a:rPr lang="en-US" sz="2400" i="1" dirty="0"/>
              <a:t>Then who can be saved? (v. 26)</a:t>
            </a:r>
          </a:p>
          <a:p>
            <a:pPr marL="514350" indent="-514350">
              <a:buAutoNum type="alphaUcPeriod"/>
            </a:pPr>
            <a:r>
              <a:rPr lang="en-US" sz="3200" b="1" dirty="0"/>
              <a:t>The answer (27)</a:t>
            </a:r>
          </a:p>
          <a:p>
            <a:pPr marL="971550" lvl="1" indent="-514350" algn="just">
              <a:buFont typeface="Wingdings" panose="05000000000000000000" pitchFamily="2" charset="2"/>
              <a:buChar char="§"/>
            </a:pPr>
            <a:r>
              <a:rPr lang="en-US" sz="2400" dirty="0"/>
              <a:t>It is impossible for a person in their sins to save themselves.</a:t>
            </a:r>
          </a:p>
          <a:p>
            <a:pPr marL="971550" lvl="1" indent="-514350" algn="just">
              <a:buFont typeface="Wingdings" panose="05000000000000000000" pitchFamily="2" charset="2"/>
              <a:buChar char="§"/>
            </a:pPr>
            <a:r>
              <a:rPr lang="en-US" sz="2400" dirty="0"/>
              <a:t>Only with God is it possible to be saved</a:t>
            </a:r>
          </a:p>
        </p:txBody>
      </p:sp>
    </p:spTree>
    <p:extLst>
      <p:ext uri="{BB962C8B-B14F-4D97-AF65-F5344CB8AC3E}">
        <p14:creationId xmlns:p14="http://schemas.microsoft.com/office/powerpoint/2010/main" val="11727198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3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1750"/>
                                        <p:tgtEl>
                                          <p:spTgt spid="7">
                                            <p:txEl>
                                              <p:pRg st="2" end="2"/>
                                            </p:txEl>
                                          </p:spTgt>
                                        </p:tgtEl>
                                      </p:cBhvr>
                                    </p:animEffect>
                                  </p:childTnLst>
                                </p:cTn>
                              </p:par>
                            </p:childTnLst>
                          </p:cTn>
                        </p:par>
                        <p:par>
                          <p:cTn id="17" fill="hold">
                            <p:stCondLst>
                              <p:cond delay="1750"/>
                            </p:stCondLst>
                            <p:childTnLst>
                              <p:par>
                                <p:cTn id="18" presetID="10" presetClass="entr" presetSubtype="0" fill="hold" grpId="0" nodeType="afterEffect">
                                  <p:stCondLst>
                                    <p:cond delay="325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750"/>
                                        <p:tgtEl>
                                          <p:spTgt spid="7">
                                            <p:txEl>
                                              <p:pRg st="3" end="3"/>
                                            </p:txEl>
                                          </p:spTgt>
                                        </p:tgtEl>
                                      </p:cBhvr>
                                    </p:animEffect>
                                  </p:childTnLst>
                                </p:cTn>
                              </p:par>
                            </p:childTnLst>
                          </p:cTn>
                        </p:par>
                        <p:par>
                          <p:cTn id="21" fill="hold">
                            <p:stCondLst>
                              <p:cond delay="6750"/>
                            </p:stCondLst>
                            <p:childTnLst>
                              <p:par>
                                <p:cTn id="22" presetID="10" presetClass="entr" presetSubtype="0" fill="hold" grpId="0" nodeType="afterEffect">
                                  <p:stCondLst>
                                    <p:cond delay="325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right 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077218"/>
          </a:xfrm>
          <a:prstGeom prst="rect">
            <a:avLst/>
          </a:prstGeom>
          <a:noFill/>
        </p:spPr>
        <p:txBody>
          <a:bodyPr wrap="square" rtlCol="0">
            <a:spAutoFit/>
          </a:bodyPr>
          <a:lstStyle/>
          <a:p>
            <a:pPr algn="just"/>
            <a:r>
              <a:rPr lang="en-US" sz="3200" dirty="0"/>
              <a:t>“How must I respond to God, and all that I see He did to save me by the blood and merit of His Son Jesus Christ?</a:t>
            </a:r>
          </a:p>
        </p:txBody>
      </p:sp>
      <p:sp>
        <p:nvSpPr>
          <p:cNvPr id="4" name="TextBox 3">
            <a:extLst>
              <a:ext uri="{FF2B5EF4-FFF2-40B4-BE49-F238E27FC236}">
                <a16:creationId xmlns:a16="http://schemas.microsoft.com/office/drawing/2014/main" id="{31AFD388-A801-4F4F-BEC4-98A686E2384F}"/>
              </a:ext>
            </a:extLst>
          </p:cNvPr>
          <p:cNvSpPr txBox="1"/>
          <p:nvPr/>
        </p:nvSpPr>
        <p:spPr>
          <a:xfrm>
            <a:off x="273202" y="2019186"/>
            <a:ext cx="11590636" cy="584775"/>
          </a:xfrm>
          <a:prstGeom prst="rect">
            <a:avLst/>
          </a:prstGeom>
          <a:noFill/>
        </p:spPr>
        <p:txBody>
          <a:bodyPr wrap="square" rtlCol="0">
            <a:spAutoFit/>
          </a:bodyPr>
          <a:lstStyle/>
          <a:p>
            <a:pPr algn="ctr"/>
            <a:r>
              <a:rPr lang="en-US" sz="3200" b="1" i="1" dirty="0"/>
              <a:t>BELIEVE!</a:t>
            </a:r>
            <a:endParaRPr lang="en-US" sz="3200" b="1" dirty="0"/>
          </a:p>
        </p:txBody>
      </p:sp>
      <p:sp>
        <p:nvSpPr>
          <p:cNvPr id="5" name="TextBox 4">
            <a:extLst>
              <a:ext uri="{FF2B5EF4-FFF2-40B4-BE49-F238E27FC236}">
                <a16:creationId xmlns:a16="http://schemas.microsoft.com/office/drawing/2014/main" id="{694BA986-03EA-4F21-BDB0-01B517724A51}"/>
              </a:ext>
            </a:extLst>
          </p:cNvPr>
          <p:cNvSpPr txBox="1"/>
          <p:nvPr/>
        </p:nvSpPr>
        <p:spPr>
          <a:xfrm>
            <a:off x="245722" y="2741207"/>
            <a:ext cx="11590636" cy="4031873"/>
          </a:xfrm>
          <a:prstGeom prst="rect">
            <a:avLst/>
          </a:prstGeom>
          <a:noFill/>
        </p:spPr>
        <p:txBody>
          <a:bodyPr wrap="square" rtlCol="0">
            <a:spAutoFit/>
          </a:bodyPr>
          <a:lstStyle/>
          <a:p>
            <a:pPr algn="just"/>
            <a:r>
              <a:rPr lang="en-US" sz="3200" dirty="0"/>
              <a:t>“I believe that God became man in Jesus Christ; I believe that He lived the life I should have lived and died the death I should have died on the cross.  I believe that three days later, He rose from the dead, just as He said, proving that He is the Son of God and offering the gift of the forgiveness of sins and eternal life (salvation) to me, who by faith now repents of my sins and receives Jesus Christ as both Lord and Savior.”</a:t>
            </a:r>
            <a:endParaRPr lang="en-US" sz="3200" b="1" dirty="0"/>
          </a:p>
        </p:txBody>
      </p:sp>
    </p:spTree>
    <p:extLst>
      <p:ext uri="{BB962C8B-B14F-4D97-AF65-F5344CB8AC3E}">
        <p14:creationId xmlns:p14="http://schemas.microsoft.com/office/powerpoint/2010/main" val="13307657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500"/>
                            </p:stCondLst>
                            <p:childTnLst>
                              <p:par>
                                <p:cTn id="9" presetID="10" presetClass="entr" presetSubtype="0" fill="hold"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7500"/>
                            </p:stCondLst>
                            <p:childTnLst>
                              <p:par>
                                <p:cTn id="13" presetID="10" presetClass="entr" presetSubtype="0" fill="hold" nodeType="afterEffect">
                                  <p:stCondLst>
                                    <p:cond delay="3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Corinthians 1:30-31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170099"/>
          </a:xfrm>
          <a:prstGeom prst="rect">
            <a:avLst/>
          </a:prstGeom>
          <a:noFill/>
        </p:spPr>
        <p:txBody>
          <a:bodyPr wrap="square" rtlCol="0">
            <a:spAutoFit/>
          </a:bodyPr>
          <a:lstStyle/>
          <a:p>
            <a:pPr algn="just"/>
            <a:r>
              <a:rPr lang="en-US" sz="4000" i="1" dirty="0"/>
              <a:t>30 But </a:t>
            </a:r>
            <a:r>
              <a:rPr lang="en-US" sz="4000" b="1" i="1" u="sng" dirty="0"/>
              <a:t>by His doing</a:t>
            </a:r>
            <a:r>
              <a:rPr lang="en-US" sz="4000" i="1" dirty="0"/>
              <a:t> you are in Christ Jesus, who became to us wisdom from God, and righteousness and sanctification, and redemption, 31 so that, just as it is written, "LET HIM WHO BOASTS, BOAST IN THE LORD."</a:t>
            </a:r>
            <a:r>
              <a:rPr lang="en-US" sz="4000" dirty="0"/>
              <a:t> </a:t>
            </a:r>
            <a:endParaRPr lang="en-US" sz="4000" i="1" dirty="0"/>
          </a:p>
        </p:txBody>
      </p:sp>
    </p:spTree>
    <p:extLst>
      <p:ext uri="{BB962C8B-B14F-4D97-AF65-F5344CB8AC3E}">
        <p14:creationId xmlns:p14="http://schemas.microsoft.com/office/powerpoint/2010/main" val="193496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discovery of rewards </a:t>
            </a:r>
            <a:r>
              <a:rPr lang="en-US" sz="3800" b="1" cap="none" baseline="30000" dirty="0">
                <a:solidFill>
                  <a:srgbClr val="00B0F0"/>
                </a:solidFill>
                <a:latin typeface="+mn-lt"/>
              </a:rPr>
              <a:t>(10:28-31)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46876"/>
            <a:ext cx="11590636" cy="2369880"/>
          </a:xfrm>
          <a:prstGeom prst="rect">
            <a:avLst/>
          </a:prstGeom>
          <a:noFill/>
        </p:spPr>
        <p:txBody>
          <a:bodyPr wrap="square" rtlCol="0">
            <a:spAutoFit/>
          </a:bodyPr>
          <a:lstStyle/>
          <a:p>
            <a:pPr marL="514350" indent="-514350">
              <a:buAutoNum type="alphaUcPeriod"/>
            </a:pPr>
            <a:r>
              <a:rPr lang="en-US" sz="3200" b="1" dirty="0"/>
              <a:t>Angst – again! (28) </a:t>
            </a:r>
            <a:endParaRPr lang="en-US" sz="2400" b="1" i="1" dirty="0"/>
          </a:p>
          <a:p>
            <a:pPr marL="914400" lvl="1" indent="-457200">
              <a:buFont typeface="Wingdings" panose="05000000000000000000" pitchFamily="2" charset="2"/>
              <a:buChar char="§"/>
            </a:pPr>
            <a:r>
              <a:rPr lang="en-US" sz="2800" dirty="0"/>
              <a:t>What of those who give up everything for Jesus? What benefit is theirs?</a:t>
            </a:r>
          </a:p>
          <a:p>
            <a:pPr marL="514350" indent="-514350">
              <a:buFont typeface="+mj-lt"/>
              <a:buAutoNum type="alphaUcPeriod"/>
            </a:pPr>
            <a:r>
              <a:rPr lang="en-US" sz="3200" b="1" dirty="0"/>
              <a:t>An assuring word (29-30)</a:t>
            </a:r>
          </a:p>
          <a:p>
            <a:pPr marL="971550" lvl="1" indent="-514350">
              <a:buFont typeface="Wingdings" panose="05000000000000000000" pitchFamily="2" charset="2"/>
              <a:buChar char="§"/>
            </a:pPr>
            <a:r>
              <a:rPr lang="en-US" sz="2800" dirty="0"/>
              <a:t>Following Jesus has benefits both now and forever</a:t>
            </a:r>
          </a:p>
        </p:txBody>
      </p:sp>
    </p:spTree>
    <p:extLst>
      <p:ext uri="{BB962C8B-B14F-4D97-AF65-F5344CB8AC3E}">
        <p14:creationId xmlns:p14="http://schemas.microsoft.com/office/powerpoint/2010/main" val="39107947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2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1750"/>
                                        <p:tgtEl>
                                          <p:spTgt spid="7">
                                            <p:txEl>
                                              <p:pRg st="2" end="2"/>
                                            </p:txEl>
                                          </p:spTgt>
                                        </p:tgtEl>
                                      </p:cBhvr>
                                    </p:animEffect>
                                  </p:childTnLst>
                                </p:cTn>
                              </p:par>
                            </p:childTnLst>
                          </p:cTn>
                        </p:par>
                        <p:par>
                          <p:cTn id="17" fill="hold">
                            <p:stCondLst>
                              <p:cond delay="1750"/>
                            </p:stCondLst>
                            <p:childTnLst>
                              <p:par>
                                <p:cTn id="18" presetID="10" presetClass="entr" presetSubtype="0" fill="hold" grpId="0" nodeType="afterEffect">
                                  <p:stCondLst>
                                    <p:cond delay="325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3321</TotalTime>
  <Words>944</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58</cp:revision>
  <dcterms:created xsi:type="dcterms:W3CDTF">2019-06-22T19:37:39Z</dcterms:created>
  <dcterms:modified xsi:type="dcterms:W3CDTF">2020-01-25T20:22:08Z</dcterms:modified>
</cp:coreProperties>
</file>